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515" r:id="rId3"/>
    <p:sldId id="263" r:id="rId4"/>
    <p:sldId id="265" r:id="rId5"/>
    <p:sldId id="519" r:id="rId6"/>
    <p:sldId id="268" r:id="rId7"/>
    <p:sldId id="517" r:id="rId8"/>
    <p:sldId id="262" r:id="rId9"/>
    <p:sldId id="267" r:id="rId10"/>
    <p:sldId id="260" r:id="rId11"/>
    <p:sldId id="518" r:id="rId12"/>
    <p:sldId id="261" r:id="rId13"/>
    <p:sldId id="257" r:id="rId14"/>
    <p:sldId id="259" r:id="rId15"/>
    <p:sldId id="25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BC9D-F1C4-44B6-BBBE-151E829DA7D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DC8B-CD64-478C-9A37-BD940515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84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093E98-3233-4D22-8F05-867DDBA1B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84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2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F78E-651A-445B-A3D0-CD1DE4396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5F287-864A-4CFA-B7E7-DCDAC7EEA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25C3-4D8C-4AB4-84F0-786D3A27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CF74-4E4A-40BC-9578-66DBE038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9313-313C-47AD-A802-DABD3A00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8469-2760-4471-AD1F-0599D3EF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20605-9506-449E-8B76-6AAD6B9D1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55A83-A409-4B38-B7C1-A6678AFC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FF16-D730-4EE2-927B-CAAC2785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E1D9-71CA-408F-81B2-836FC54D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E4E65-5844-4417-ACEB-F9826AC82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A3192-EC68-4927-A142-026C3F162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5E33F-66A7-461A-ABE0-5F3292C7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7273-5904-47F3-ACBF-971390EC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148BC-E56D-4A24-8242-91C151E6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FA59-389B-40AF-9505-D67CE7D86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0BF0-E15F-4AA8-A173-8D20D0CC5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5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8DFB-F57B-468B-8DB3-F2C764ECA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1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5A4-96F9-49EC-879B-F0AC840E5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5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36F3-0693-4BE4-B133-CF4C5FD09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3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10A3E-E608-4A82-8AA9-E8D130735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F346-27D4-401A-B464-7984C6A06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63B7-6D43-4156-8E09-BBA6F34B7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C033-B1D4-4B21-8912-3F7D7105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8B7C-CF81-41DE-931C-93ED2069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1AB1-0476-48CC-ABF8-358FA601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FA6F-653F-4DE1-9D16-4416F2B2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14FD-CC45-454E-9A74-A21744BE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9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7B35-E9FB-460D-8A0C-9DDEA5656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40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A83B-8146-45DC-8966-42D53B6BE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42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E70CA-05B9-41CF-B85F-2962841F1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0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990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C644-6B44-467D-9AB6-145940FC6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4283-C4A0-4C49-8E35-9628FCD7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0D53E-6772-46BE-BFF5-EF6E8982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CC013-707E-45B5-AC75-4752176D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01E42-C463-40A8-A865-36C5C210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BC280-E9E1-4C28-A7FD-A998BA6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75A0-06DD-432A-A053-6B216268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C30B-3A47-468D-9F7E-24E3506AC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D5336-DFAC-4C71-85CC-7FEAFC698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D1192-D8C9-408F-951B-5A315BF1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25BDB-EBE4-411F-B6B4-0E6ED5DD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D5FD8-6D69-4245-9465-79D4886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38BB-6446-4AD8-BD1A-A6E308EC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BBE9-FD63-432E-B00A-274AF2F6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40F7D-E16D-4056-9CB5-672727F07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8FB24-A251-4D0F-8110-9E2BE32E1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E7758-E8E5-4088-ABE0-0F51286D0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85709B-C593-47A9-8A5E-439E5B03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D0102-7E1A-47DB-9904-7166B92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C2F4E-8D09-43DB-94B3-7CF97F12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1DA1-6EA6-482B-944C-DD7D1842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AD43C-A293-4214-9D4A-B32A90C4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A48F9-851E-437A-BCA2-7314766B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BD9A-EF86-46D2-A049-8B39CBFC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29F16-1539-4112-946A-3D761D4C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A0C88-3FFF-40C7-991A-A6002D5B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ACEF-BA3C-4647-99A0-4377FEA9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8F0A-A7DB-4733-BE5C-ABE2A0F8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01BC-5C0C-4E68-BD91-3E0155FCE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8ED47-6F2A-4D95-9084-9371B8C71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8148-3B4A-4C98-9ADF-4867D121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3FC48-BBBE-4A18-90EF-A0E19A70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EACEA-D772-4090-B381-9F8953F9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A7E2-3BE9-4255-801A-8FA310F4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23A67-1819-44D9-B7EB-0F207F05E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DBE61-9B9C-4751-8139-6C8E9CD1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F6562-CA6E-40A8-BE00-9EC0D7AD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74CE6-9EBA-47A9-B1F6-F85EE37D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A67EF-57C0-4FAA-AE01-47ADA179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F3B8F3-4C05-4A62-8548-2D5ABA53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DD50A-C236-40E3-9D74-96F54F1F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60B6-A685-4950-9680-68C89D4D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AE81-0BE7-46E6-946B-5D5B1607D6C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33CE-92AD-48CF-A72C-2F0C6781E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7A5B6-81F4-4F59-8C51-5D6F20ACA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059D-9E05-4DF8-9723-FBE6A219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0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96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06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D20466-BF83-4A9F-B20B-3B00E87F3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C745D"/>
        </a:buClr>
        <a:buChar char="•"/>
        <a:defRPr sz="28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990600"/>
            <a:ext cx="8915400" cy="5867400"/>
          </a:xfrm>
        </p:spPr>
        <p:txBody>
          <a:bodyPr/>
          <a:lstStyle/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222250" indent="-222250" algn="ctr">
              <a:buClrTx/>
              <a:buSzTx/>
              <a:buNone/>
            </a:pPr>
            <a:endParaRPr lang="en-US" sz="2800" b="1" dirty="0">
              <a:solidFill>
                <a:srgbClr val="0070C0"/>
              </a:solidFill>
              <a:latin typeface="Berlin Sans FB Dem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343D6-40BB-4F00-9E20-488182CE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74874-1CC9-4E5B-B248-B84A586B4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18" y="82054"/>
            <a:ext cx="11750563" cy="6623545"/>
          </a:xfrm>
        </p:spPr>
      </p:pic>
    </p:spTree>
    <p:extLst>
      <p:ext uri="{BB962C8B-B14F-4D97-AF65-F5344CB8AC3E}">
        <p14:creationId xmlns:p14="http://schemas.microsoft.com/office/powerpoint/2010/main" val="183284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A878C-8BDF-44D3-BF8E-6723B822B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41" y="210208"/>
            <a:ext cx="11582400" cy="6495392"/>
          </a:xfrm>
        </p:spPr>
      </p:pic>
    </p:spTree>
    <p:extLst>
      <p:ext uri="{BB962C8B-B14F-4D97-AF65-F5344CB8AC3E}">
        <p14:creationId xmlns:p14="http://schemas.microsoft.com/office/powerpoint/2010/main" val="387404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59ABD-BBF0-449E-A252-6BC847C12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511"/>
          <a:stretch/>
        </p:blipFill>
        <p:spPr>
          <a:xfrm>
            <a:off x="126123" y="-93311"/>
            <a:ext cx="12191980" cy="6283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D99EB8-E8B1-4E97-862F-31630B46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" y="6185997"/>
            <a:ext cx="11782097" cy="6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FCAB-710C-417B-8BE2-E90CF7E8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i="0" u="none" strike="noStrike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1" i="0" u="none" strike="noStrike" dirty="0">
                <a:solidFill>
                  <a:srgbClr val="333333"/>
                </a:solidFill>
                <a:effectLst/>
                <a:latin typeface="Helvetica Neue"/>
              </a:rPr>
              <a:t>Capital Outlay Down -47%</a:t>
            </a:r>
            <a:b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108A-28A0-42ED-BF4A-BD77DDAE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4779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Legislature approved $2 billion for 123 capital outlay projects in 2020-21. This is a </a:t>
            </a:r>
            <a:r>
              <a:rPr lang="en-US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decrease of $ 1.5 billion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en-US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43 percent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) compared to the revised level of spending in 2019-20. The decrease is mainly due to the reduction in capital outlay projects included in the budget act as a result of the state’s fiscal condition.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304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3BA029-6A79-4388-8A85-2634E118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3476"/>
            <a:ext cx="10515600" cy="5693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0" dirty="0">
                <a:solidFill>
                  <a:srgbClr val="333333"/>
                </a:solidFill>
                <a:effectLst/>
                <a:latin typeface="Helvetica Neue"/>
              </a:rPr>
              <a:t>Resources and Environmental Protection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333333"/>
                </a:solidFill>
                <a:latin typeface="Helvetica Neue"/>
              </a:rPr>
              <a:t>Down -29%</a:t>
            </a:r>
            <a:endParaRPr lang="en-US" sz="40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just">
              <a:buNone/>
            </a:pPr>
            <a:endParaRPr lang="en-US" sz="1050" dirty="0"/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The budget package provides a total of $10.9 billion from various fund sources—the General Fund, bond funds, and various special funds—for programs administered by the California Natural Resources and Environmental Protection Agencies. This is a </a:t>
            </a:r>
            <a:r>
              <a:rPr lang="en-US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net decrease of $4.4 billion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en-US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29 percent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Helvetica Neue"/>
              </a:rPr>
              <a:t>) compared to 2019‑20 estimated expenditures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41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254809-7FDD-43FF-AF13-8780B99D2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029" y="462455"/>
            <a:ext cx="11225048" cy="5980386"/>
          </a:xfrm>
        </p:spPr>
      </p:pic>
    </p:spTree>
    <p:extLst>
      <p:ext uri="{BB962C8B-B14F-4D97-AF65-F5344CB8AC3E}">
        <p14:creationId xmlns:p14="http://schemas.microsoft.com/office/powerpoint/2010/main" val="2279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E3339-9615-4DD9-A650-2CF050205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36" y="136634"/>
            <a:ext cx="11388527" cy="6568966"/>
          </a:xfrm>
        </p:spPr>
      </p:pic>
    </p:spTree>
    <p:extLst>
      <p:ext uri="{BB962C8B-B14F-4D97-AF65-F5344CB8AC3E}">
        <p14:creationId xmlns:p14="http://schemas.microsoft.com/office/powerpoint/2010/main" val="13477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BFE11-9A85-4FC6-B5C1-064275FDD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55" y="420414"/>
            <a:ext cx="11319642" cy="6095999"/>
          </a:xfrm>
        </p:spPr>
      </p:pic>
    </p:spTree>
    <p:extLst>
      <p:ext uri="{BB962C8B-B14F-4D97-AF65-F5344CB8AC3E}">
        <p14:creationId xmlns:p14="http://schemas.microsoft.com/office/powerpoint/2010/main" val="61059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F3792D-4737-4383-840C-05E0F4C17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25" y="160338"/>
            <a:ext cx="11414234" cy="6537325"/>
          </a:xfrm>
        </p:spPr>
      </p:pic>
    </p:spTree>
    <p:extLst>
      <p:ext uri="{BB962C8B-B14F-4D97-AF65-F5344CB8AC3E}">
        <p14:creationId xmlns:p14="http://schemas.microsoft.com/office/powerpoint/2010/main" val="214906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C7137-6A7D-44FB-BABD-B262D1939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1" y="662151"/>
            <a:ext cx="10962289" cy="5780689"/>
          </a:xfrm>
        </p:spPr>
      </p:pic>
    </p:spTree>
    <p:extLst>
      <p:ext uri="{BB962C8B-B14F-4D97-AF65-F5344CB8AC3E}">
        <p14:creationId xmlns:p14="http://schemas.microsoft.com/office/powerpoint/2010/main" val="421063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EC06-E1CA-45D7-AF5A-526204D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Highest &amp; Lowest Population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3AC9-1324-4B20-8D1B-E5BBF0C8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Enterprise, Nevada, experienced the highest </a:t>
            </a:r>
            <a:r>
              <a:rPr lang="en-US" sz="3600" b="1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population growth</a:t>
            </a:r>
            <a:r>
              <a:rPr lang="en-US" sz="36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at 8.14 percent. </a:t>
            </a:r>
          </a:p>
          <a:p>
            <a:pPr marL="0" indent="0">
              <a:buNone/>
            </a:pPr>
            <a:endParaRPr lang="en-US" sz="3600" dirty="0">
              <a:solidFill>
                <a:srgbClr val="202020"/>
              </a:solidFill>
              <a:latin typeface="Helvetica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East Los Angeles, California, experienced the highest</a:t>
            </a:r>
            <a:r>
              <a:rPr lang="en-US" sz="3600" b="1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population decrease</a:t>
            </a:r>
            <a:r>
              <a:rPr lang="en-US" sz="3600" dirty="0">
                <a:solidFill>
                  <a:srgbClr val="2020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at 2.06 percent.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07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64672A-5DF4-4753-93E4-7679AE0EE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13" y="283778"/>
            <a:ext cx="11340304" cy="6390291"/>
          </a:xfrm>
        </p:spPr>
      </p:pic>
    </p:spTree>
    <p:extLst>
      <p:ext uri="{BB962C8B-B14F-4D97-AF65-F5344CB8AC3E}">
        <p14:creationId xmlns:p14="http://schemas.microsoft.com/office/powerpoint/2010/main" val="315432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78D101-45C4-4DB8-AA0A-0F1BC6696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45" y="388884"/>
            <a:ext cx="11204027" cy="6201102"/>
          </a:xfrm>
        </p:spPr>
      </p:pic>
    </p:spTree>
    <p:extLst>
      <p:ext uri="{BB962C8B-B14F-4D97-AF65-F5344CB8AC3E}">
        <p14:creationId xmlns:p14="http://schemas.microsoft.com/office/powerpoint/2010/main" val="274574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82C41-9B4A-431B-A09F-1FDAFA994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97" y="0"/>
            <a:ext cx="11393213" cy="6505903"/>
          </a:xfrm>
        </p:spPr>
      </p:pic>
    </p:spTree>
    <p:extLst>
      <p:ext uri="{BB962C8B-B14F-4D97-AF65-F5344CB8AC3E}">
        <p14:creationId xmlns:p14="http://schemas.microsoft.com/office/powerpoint/2010/main" val="211460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171</Words>
  <Application>Microsoft Office PowerPoint</Application>
  <PresentationFormat>Widescreen</PresentationFormat>
  <Paragraphs>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Berlin Sans FB Demi</vt:lpstr>
      <vt:lpstr>Calibri</vt:lpstr>
      <vt:lpstr>Calibri Light</vt:lpstr>
      <vt:lpstr>Helvetica</vt:lpstr>
      <vt:lpstr>Helvetica Neue</vt:lpstr>
      <vt:lpstr>Wingdings</vt:lpstr>
      <vt:lpstr>Office Theme</vt:lpstr>
      <vt:lpstr>1_Edge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Highest &amp; Lowest Population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Capital Outlay Down -47%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 Street</dc:creator>
  <cp:lastModifiedBy>Chriss Street</cp:lastModifiedBy>
  <cp:revision>17</cp:revision>
  <dcterms:created xsi:type="dcterms:W3CDTF">2020-10-12T17:32:41Z</dcterms:created>
  <dcterms:modified xsi:type="dcterms:W3CDTF">2020-10-15T04:04:32Z</dcterms:modified>
</cp:coreProperties>
</file>